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92593"/>
  </p:normalViewPr>
  <p:slideViewPr>
    <p:cSldViewPr snapToGrid="0" snapToObjects="1">
      <p:cViewPr varScale="1">
        <p:scale>
          <a:sx n="43" d="100"/>
          <a:sy n="43" d="100"/>
        </p:scale>
        <p:origin x="32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47965"/>
            <a:ext cx="14716126" cy="1069976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584200">
              <a:spcBef>
                <a:spcPts val="4200"/>
              </a:spcBef>
              <a:defRPr sz="5000"/>
            </a:lvl1pPr>
            <a:lvl2pPr marL="1061861" indent="-617361" defTabSz="584200">
              <a:spcBef>
                <a:spcPts val="4200"/>
              </a:spcBef>
              <a:defRPr sz="5000"/>
            </a:lvl2pPr>
            <a:lvl3pPr marL="1506361" indent="-617361" defTabSz="584200">
              <a:spcBef>
                <a:spcPts val="4200"/>
              </a:spcBef>
              <a:defRPr sz="5000"/>
            </a:lvl3pPr>
            <a:lvl4pPr marL="1950861" indent="-617361" defTabSz="584200">
              <a:spcBef>
                <a:spcPts val="4200"/>
              </a:spcBef>
              <a:defRPr sz="5000"/>
            </a:lvl4pPr>
            <a:lvl5pPr marL="2395361" indent="-617361" defTabSz="584200">
              <a:spcBef>
                <a:spcPts val="4200"/>
              </a:spcBef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defRPr sz="5000"/>
            </a:lvl1pPr>
            <a:lvl2pPr marL="1061861" indent="-617361" defTabSz="821531">
              <a:defRPr sz="5000"/>
            </a:lvl2pPr>
            <a:lvl3pPr marL="1506361" indent="-617361" defTabSz="821531">
              <a:defRPr sz="5000"/>
            </a:lvl3pPr>
            <a:lvl4pPr marL="1950861" indent="-617361" defTabSz="821531">
              <a:defRPr sz="5000"/>
            </a:lvl4pPr>
            <a:lvl5pPr marL="2395361" indent="-617361" defTabSz="821531"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465364" indent="-465364" defTabSz="821531">
              <a:spcBef>
                <a:spcPts val="4500"/>
              </a:spcBef>
              <a:defRPr sz="3800"/>
            </a:lvl1pPr>
            <a:lvl2pPr marL="808264" indent="-465364" defTabSz="821531">
              <a:spcBef>
                <a:spcPts val="4500"/>
              </a:spcBef>
              <a:defRPr sz="3800"/>
            </a:lvl2pPr>
            <a:lvl3pPr marL="1151164" indent="-465364" defTabSz="821531">
              <a:spcBef>
                <a:spcPts val="4500"/>
              </a:spcBef>
              <a:defRPr sz="3800"/>
            </a:lvl3pPr>
            <a:lvl4pPr marL="1494064" indent="-465364" defTabSz="821531">
              <a:spcBef>
                <a:spcPts val="4500"/>
              </a:spcBef>
              <a:defRPr sz="3800"/>
            </a:lvl4pPr>
            <a:lvl5pPr marL="1836964" indent="-465364" defTabSz="821531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defRPr sz="5000"/>
            </a:lvl1pPr>
            <a:lvl2pPr marL="1061861" indent="-617361" defTabSz="821531">
              <a:defRPr sz="5000"/>
            </a:lvl2pPr>
            <a:lvl3pPr marL="1506361" indent="-617361" defTabSz="821531">
              <a:defRPr sz="5000"/>
            </a:lvl3pPr>
            <a:lvl4pPr marL="1950861" indent="-617361" defTabSz="821531">
              <a:defRPr sz="5000"/>
            </a:lvl4pPr>
            <a:lvl5pPr marL="2395361" indent="-617361" defTabSz="821531"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1.jpe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map.png"/>
          <p:cNvPicPr>
            <a:picLocks noChangeAspect="1"/>
          </p:cNvPicPr>
          <p:nvPr/>
        </p:nvPicPr>
        <p:blipFill>
          <a:blip r:embed="rId2">
            <a:alphaModFix amt="96112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174246" y="3702544"/>
            <a:ext cx="6595511" cy="565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 defTabSz="2814505">
              <a:defRPr sz="9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SENSORO </a:t>
            </a:r>
          </a:p>
          <a:p>
            <a:pPr algn="l" defTabSz="2814505">
              <a:defRPr sz="98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Technology</a:t>
            </a:r>
          </a:p>
          <a:p>
            <a:pPr algn="l" defTabSz="2814505">
              <a:defRPr sz="1800">
                <a:solidFill>
                  <a:srgbClr val="FFFFFF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endParaRPr/>
          </a:p>
          <a:p>
            <a:pPr algn="l" defTabSz="2814505">
              <a:lnSpc>
                <a:spcPct val="120000"/>
              </a:lnSpc>
              <a:defRPr sz="6000">
                <a:solidFill>
                  <a:srgbClr val="B0FA0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智慧4S店</a:t>
            </a:r>
          </a:p>
          <a:p>
            <a:pPr algn="l" defTabSz="2814505">
              <a:lnSpc>
                <a:spcPct val="120000"/>
              </a:lnSpc>
              <a:defRPr sz="5800">
                <a:solidFill>
                  <a:srgbClr val="B0FA0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解决方案</a:t>
            </a:r>
          </a:p>
        </p:txBody>
      </p:sp>
      <p:sp>
        <p:nvSpPr>
          <p:cNvPr id="139" name="Shape 139"/>
          <p:cNvSpPr/>
          <p:nvPr/>
        </p:nvSpPr>
        <p:spPr>
          <a:xfrm>
            <a:off x="2260103" y="102544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549A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549AC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2270102" y="7903836"/>
            <a:ext cx="7602754" cy="34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在4S店客户休息区，打开蓝牙进入微信摇一摇，评价4S店领取优惠券，后台获得相应反馈数据用于后期统计分析，优惠券也可以促进客户消费或者再次到店。</a:t>
            </a:r>
          </a:p>
        </p:txBody>
      </p:sp>
      <p:sp>
        <p:nvSpPr>
          <p:cNvPr id="224" name="Shape 224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225" name="Shape 225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26" name="Shape 226"/>
          <p:cNvSpPr/>
          <p:nvPr/>
        </p:nvSpPr>
        <p:spPr>
          <a:xfrm>
            <a:off x="3634614" y="2404169"/>
            <a:ext cx="3435642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评价</a:t>
            </a:r>
            <a:r>
              <a:rPr sz="5500"/>
              <a:t>4S店</a:t>
            </a:r>
          </a:p>
        </p:txBody>
      </p:sp>
      <p:sp>
        <p:nvSpPr>
          <p:cNvPr id="227" name="Shape 227"/>
          <p:cNvSpPr/>
          <p:nvPr/>
        </p:nvSpPr>
        <p:spPr>
          <a:xfrm>
            <a:off x="7296341" y="1635941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28" name="page9image10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8207" y="2281237"/>
            <a:ext cx="7112001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431975" y="328681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30" name="page9image14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22311" y="2281237"/>
            <a:ext cx="7099301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17322311" y="203199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32" name="page9image8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9174" y="4398208"/>
            <a:ext cx="3254168" cy="325416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6590475" y="237876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650191" y="4725788"/>
            <a:ext cx="7564736" cy="599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28600" indent="-228600" algn="l" defTabSz="642937">
              <a:lnSpc>
                <a:spcPct val="120000"/>
              </a:lnSpc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挖掘VIP客户－社交图谱</a:t>
            </a:r>
          </a:p>
          <a:p>
            <a:pPr algn="l" defTabSz="642937">
              <a:lnSpc>
                <a:spcPct val="120000"/>
              </a:lnSpc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marL="228600" indent="-228600" algn="l" defTabSz="642937">
              <a:lnSpc>
                <a:spcPct val="120000"/>
              </a:lnSpc>
              <a:buClr>
                <a:srgbClr val="000000"/>
              </a:buClr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为4S店导流－丰富应用</a:t>
            </a:r>
          </a:p>
          <a:p>
            <a:pPr algn="l" defTabSz="642937">
              <a:lnSpc>
                <a:spcPct val="120000"/>
              </a:lnSpc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marL="228600" indent="-228600" algn="l" defTabSz="642937">
              <a:lnSpc>
                <a:spcPct val="120000"/>
              </a:lnSpc>
              <a:buClr>
                <a:srgbClr val="000000"/>
              </a:buClr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精准营销－点对点推送</a:t>
            </a:r>
          </a:p>
          <a:p>
            <a:pPr algn="l" defTabSz="642937">
              <a:lnSpc>
                <a:spcPct val="120000"/>
              </a:lnSpc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marL="228600" indent="-228600" algn="l" defTabSz="642937">
              <a:lnSpc>
                <a:spcPct val="120000"/>
              </a:lnSpc>
              <a:buClr>
                <a:srgbClr val="000000"/>
              </a:buClr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客户数据管理－数据平台</a:t>
            </a:r>
          </a:p>
        </p:txBody>
      </p:sp>
      <p:sp>
        <p:nvSpPr>
          <p:cNvPr id="236" name="Shape 23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237" name="Shape 237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38" name="Shape 238"/>
          <p:cNvSpPr/>
          <p:nvPr/>
        </p:nvSpPr>
        <p:spPr>
          <a:xfrm>
            <a:off x="2690922" y="1916802"/>
            <a:ext cx="3279776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线上</a:t>
            </a:r>
            <a:r>
              <a:rPr sz="5500"/>
              <a:t>场景</a:t>
            </a:r>
          </a:p>
        </p:txBody>
      </p:sp>
      <p:pic>
        <p:nvPicPr>
          <p:cNvPr id="2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8004" y="1245534"/>
            <a:ext cx="15914777" cy="1080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2274" y="831077"/>
            <a:ext cx="12732332" cy="113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2499360" y="3325223"/>
            <a:ext cx="7179087" cy="6570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挖掘潜在VIP群体</a:t>
            </a:r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/>
              <a:t>分析并跟踪店内客户在社交媒体上的每一次动作，所影响群体，为4S店分析客户社交关系网影响力，从而自动寻找每次活动的所覆盖的潜在 VIP 顾客，准确管理社交关系客户群体，让意见领袖发声，为企业创造价值。</a:t>
            </a:r>
          </a:p>
        </p:txBody>
      </p:sp>
      <p:sp>
        <p:nvSpPr>
          <p:cNvPr id="243" name="Shape 243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3303135" y="2575482"/>
            <a:ext cx="7186568" cy="856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丰富的应用组合</a:t>
            </a:r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/>
              <a:t>在服务号内再配合上如签到、广告栏等应用，在线上进行颜值测评、刮刮卡、大转盘等应用进行全员转发和推广，在4S店活动区使用九宫格、宝箱抽奖等应用增加互动性，能够让客户完全沉浸在智慧4S店中，功能丰富。</a:t>
            </a:r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/>
              <a:t>在减轻汽车销售的工作压力下，提升客户体验，增加客户到店，同时将消费一体化完成。</a:t>
            </a:r>
          </a:p>
        </p:txBody>
      </p:sp>
      <p:sp>
        <p:nvSpPr>
          <p:cNvPr id="246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0103" y="867372"/>
            <a:ext cx="9460075" cy="11397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708372" y="2479446"/>
            <a:ext cx="7219256" cy="730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基于互联网的精准营销推送</a:t>
            </a:r>
          </a:p>
          <a:p>
            <a:pPr algn="l" defTabSz="457200">
              <a:lnSpc>
                <a:spcPct val="120000"/>
              </a:lnSpc>
              <a:defRPr sz="2800">
                <a:solidFill>
                  <a:srgbClr val="58666E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sz="3600" dirty="0"/>
          </a:p>
          <a:p>
            <a:pPr algn="l" defTabSz="457200">
              <a:lnSpc>
                <a:spcPct val="120000"/>
              </a:lnSpc>
              <a:defRPr sz="2800">
                <a:solidFill>
                  <a:srgbClr val="53585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3600" dirty="0"/>
              <a:t>可对4S店选定群体精准推送信息，支持推送图文，卡券，支持按照性别，注册地，客户属性，关系，动作等标签进行精准筛选，并提供更多数据反馈，让每次推送更有价值。</a:t>
            </a:r>
          </a:p>
        </p:txBody>
      </p:sp>
      <p:pic>
        <p:nvPicPr>
          <p:cNvPr id="250" name="屏幕快照 2016-03-10 22.47.06.png"/>
          <p:cNvPicPr>
            <a:picLocks noChangeAspect="1"/>
          </p:cNvPicPr>
          <p:nvPr/>
        </p:nvPicPr>
        <p:blipFill>
          <a:blip r:embed="rId2">
            <a:extLst/>
          </a:blip>
          <a:srcRect l="778"/>
          <a:stretch>
            <a:fillRect/>
          </a:stretch>
        </p:blipFill>
        <p:spPr>
          <a:xfrm>
            <a:off x="8382000" y="465646"/>
            <a:ext cx="15910560" cy="1303920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2615703" y="122610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4140200"/>
            <a:ext cx="22034500" cy="85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1090395" y="346568"/>
            <a:ext cx="22294969" cy="285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精细化，个人级数据管理平台</a:t>
            </a:r>
          </a:p>
          <a:p>
            <a:pPr algn="l" defTabSz="642937"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600" dirty="0"/>
          </a:p>
          <a:p>
            <a:pPr algn="l" defTabSz="642937">
              <a:defRPr sz="2800">
                <a:solidFill>
                  <a:srgbClr val="58666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/>
              <a:t>为4S店提供强大的自动数据标签与自定义标签系统，让客户的每个动作都产生价值，自助式操作，即可轻松完成对数据的分析，使用，管理。</a:t>
            </a:r>
          </a:p>
        </p:txBody>
      </p:sp>
      <p:sp>
        <p:nvSpPr>
          <p:cNvPr id="4" name="Shape 246"/>
          <p:cNvSpPr/>
          <p:nvPr/>
        </p:nvSpPr>
        <p:spPr>
          <a:xfrm>
            <a:off x="10489703" y="1262171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2962599" y="3294186"/>
            <a:ext cx="7945873" cy="712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9800">
                <a:solidFill>
                  <a:srgbClr val="53585F"/>
                </a:solidFill>
                <a:latin typeface="Baghdad"/>
                <a:ea typeface="Baghdad"/>
                <a:cs typeface="Baghdad"/>
                <a:sym typeface="Baghdad"/>
              </a:defRPr>
            </a:pPr>
            <a:r>
              <a:rPr dirty="0"/>
              <a:t>SENSORO</a:t>
            </a:r>
          </a:p>
          <a:p>
            <a:pPr algn="l" defTabSz="457200">
              <a:defRPr sz="9800">
                <a:solidFill>
                  <a:srgbClr val="53585F"/>
                </a:solidFill>
                <a:latin typeface="Baghdad"/>
                <a:ea typeface="Baghdad"/>
                <a:cs typeface="Baghdad"/>
                <a:sym typeface="Baghdad"/>
              </a:defRPr>
            </a:pPr>
            <a:r>
              <a:rPr dirty="0"/>
              <a:t>汽车行业案例</a:t>
            </a:r>
          </a:p>
          <a:p>
            <a:pPr algn="l" defTabSz="457200">
              <a:defRPr sz="9800">
                <a:solidFill>
                  <a:srgbClr val="53585F"/>
                </a:solidFill>
                <a:latin typeface="Baghdad"/>
                <a:ea typeface="Baghdad"/>
                <a:cs typeface="Baghdad"/>
                <a:sym typeface="Baghdad"/>
              </a:defRPr>
            </a:pPr>
            <a:r>
              <a:rPr dirty="0"/>
              <a:t>（部分）</a:t>
            </a:r>
          </a:p>
          <a:p>
            <a:pPr algn="l" defTabSz="457200">
              <a:defRPr sz="9800">
                <a:solidFill>
                  <a:srgbClr val="53585F"/>
                </a:solidFill>
                <a:latin typeface="Baghdad"/>
                <a:ea typeface="Baghdad"/>
                <a:cs typeface="Baghdad"/>
                <a:sym typeface="Baghdad"/>
              </a:defRPr>
            </a:pPr>
            <a:endParaRPr dirty="0"/>
          </a:p>
          <a:p>
            <a:pPr algn="l" defTabSz="825500">
              <a:defRPr sz="24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To Build a”Google”for Physical World</a:t>
            </a:r>
          </a:p>
        </p:txBody>
      </p:sp>
      <p:sp>
        <p:nvSpPr>
          <p:cNvPr id="8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2226475" y="306081"/>
            <a:ext cx="11866593" cy="12313909"/>
            <a:chOff x="12226475" y="306081"/>
            <a:chExt cx="11866593" cy="12313909"/>
          </a:xfrm>
        </p:grpSpPr>
        <p:grpSp>
          <p:nvGrpSpPr>
            <p:cNvPr id="2" name="组 1"/>
            <p:cNvGrpSpPr/>
            <p:nvPr/>
          </p:nvGrpSpPr>
          <p:grpSpPr>
            <a:xfrm>
              <a:off x="12226475" y="306081"/>
              <a:ext cx="11866593" cy="12313909"/>
              <a:chOff x="12409355" y="397521"/>
              <a:chExt cx="11866593" cy="12313909"/>
            </a:xfrm>
          </p:grpSpPr>
          <p:grpSp>
            <p:nvGrpSpPr>
              <p:cNvPr id="259" name="Group 259"/>
              <p:cNvGrpSpPr/>
              <p:nvPr/>
            </p:nvGrpSpPr>
            <p:grpSpPr>
              <a:xfrm>
                <a:off x="12471363" y="397521"/>
                <a:ext cx="11804585" cy="12313909"/>
                <a:chOff x="0" y="0"/>
                <a:chExt cx="11804583" cy="12313908"/>
              </a:xfrm>
            </p:grpSpPr>
            <p:pic>
              <p:nvPicPr>
                <p:cNvPr id="257" name="IMG_3877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26842" y="4335149"/>
                  <a:ext cx="11184753" cy="79787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8" name="Shape 258"/>
                <p:cNvSpPr/>
                <p:nvPr/>
              </p:nvSpPr>
              <p:spPr>
                <a:xfrm>
                  <a:off x="0" y="0"/>
                  <a:ext cx="11804583" cy="174470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260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409355" y="1826112"/>
                <a:ext cx="4293685" cy="291404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1" name="1.pic_hd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9872960" y="1856592"/>
                <a:ext cx="3810000" cy="291404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6610" y="1765152"/>
              <a:ext cx="3829732" cy="287229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2314486" y="5774878"/>
            <a:ext cx="5100041" cy="216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SENSORO 全面支持</a:t>
            </a:r>
          </a:p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美国芝加哥车展</a:t>
            </a:r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Build a”Google”for Physical World</a:t>
            </a:r>
          </a:p>
        </p:txBody>
      </p:sp>
      <p:pic>
        <p:nvPicPr>
          <p:cNvPr id="265" name="IMG_3877.jpg"/>
          <p:cNvPicPr>
            <a:picLocks noChangeAspect="1"/>
          </p:cNvPicPr>
          <p:nvPr/>
        </p:nvPicPr>
        <p:blipFill>
          <a:blip r:embed="rId2">
            <a:extLst/>
          </a:blip>
          <a:srcRect l="23592"/>
          <a:stretch>
            <a:fillRect/>
          </a:stretch>
        </p:blipFill>
        <p:spPr>
          <a:xfrm>
            <a:off x="11052715" y="1180547"/>
            <a:ext cx="11493664" cy="107307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2314486" y="5774878"/>
            <a:ext cx="5100041" cy="216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SENSORO 全面支持</a:t>
            </a:r>
          </a:p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斯巴鲁上海车展</a:t>
            </a:r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Build a”Google”for Physical World</a:t>
            </a:r>
          </a:p>
        </p:txBody>
      </p:sp>
      <p:pic>
        <p:nvPicPr>
          <p:cNvPr id="26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8659" y="1943992"/>
            <a:ext cx="14481037" cy="98280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2314486" y="5774878"/>
            <a:ext cx="5390820" cy="216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rPr dirty="0"/>
              <a:t>SENSORO 全面支持</a:t>
            </a:r>
          </a:p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rPr dirty="0"/>
              <a:t>一汽丰田哈尔滨车展</a:t>
            </a:r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To Build a”Google”for Physical World</a:t>
            </a:r>
          </a:p>
        </p:txBody>
      </p:sp>
      <p:pic>
        <p:nvPicPr>
          <p:cNvPr id="273" name="1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5717" y="1771205"/>
            <a:ext cx="13564788" cy="1017359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789883" y="4498225"/>
            <a:ext cx="16956188" cy="471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4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所谓iBeacon技术指的是通过使用低功耗蓝牙技术，iBeacon基站遍可以自动创建一个信号区域，当设备进入该区域时，相应的应用程序便会提示用户是否需要接入这个信号网络。通过能够放置在任何物体中的小型无线传感器和低功耗蓝牙技术，用户便能使用智能设备来传输数据。</a:t>
            </a:r>
          </a:p>
          <a:p>
            <a:pPr algn="l" defTabSz="642937">
              <a:lnSpc>
                <a:spcPct val="120000"/>
              </a:lnSpc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825500">
              <a:defRPr sz="2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To Build a”Google”for Physical World</a:t>
            </a:r>
          </a:p>
        </p:txBody>
      </p:sp>
      <p:sp>
        <p:nvSpPr>
          <p:cNvPr id="142" name="Shape 142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pic>
        <p:nvPicPr>
          <p:cNvPr id="143" name="page2image20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941" y="5462616"/>
            <a:ext cx="2790768" cy="279076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10915650" y="54570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45" name="Shape 145"/>
          <p:cNvSpPr/>
          <p:nvPr/>
        </p:nvSpPr>
        <p:spPr>
          <a:xfrm>
            <a:off x="1719081" y="2120292"/>
            <a:ext cx="5147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6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何为iBeacon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2"/>
          <p:cNvSpPr/>
          <p:nvPr/>
        </p:nvSpPr>
        <p:spPr>
          <a:xfrm>
            <a:off x="2314486" y="5431648"/>
            <a:ext cx="5100754" cy="285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rPr dirty="0"/>
              <a:t>SENSORO 全面支持</a:t>
            </a:r>
          </a:p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rPr lang="zh-CN" altLang="en-US" dirty="0" smtClean="0"/>
              <a:t>一汽奥迪东方新天地</a:t>
            </a:r>
          </a:p>
          <a:p>
            <a:pPr algn="l" defTabSz="825500">
              <a:defRPr sz="4800">
                <a:solidFill>
                  <a:srgbClr val="53585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rPr lang="zh-CN" altLang="en-US" dirty="0" smtClean="0"/>
              <a:t>展厅</a:t>
            </a:r>
            <a:endParaRPr dirty="0"/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algn="l" defTabSz="825500">
              <a:defRPr sz="1600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To Build a”Google”for Physical World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1805940"/>
            <a:ext cx="13441680" cy="10081260"/>
          </a:xfrm>
          <a:prstGeom prst="rect">
            <a:avLst/>
          </a:prstGeom>
        </p:spPr>
      </p:pic>
      <p:sp>
        <p:nvSpPr>
          <p:cNvPr id="8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Connect the Physical and Digital World</a:t>
            </a:r>
          </a:p>
        </p:txBody>
      </p:sp>
    </p:spTree>
    <p:extLst>
      <p:ext uri="{BB962C8B-B14F-4D97-AF65-F5344CB8AC3E}">
        <p14:creationId xmlns:p14="http://schemas.microsoft.com/office/powerpoint/2010/main" val="2076217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9598814" y="4326607"/>
            <a:ext cx="5261562" cy="180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300"/>
            </a:lvl1pPr>
          </a:lstStyle>
          <a:p>
            <a:r>
              <a:rPr dirty="0"/>
              <a:t>谢谢观赏</a:t>
            </a:r>
          </a:p>
        </p:txBody>
      </p:sp>
      <p:sp>
        <p:nvSpPr>
          <p:cNvPr id="4" name="Shape 246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FullSizeRend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7278" y="-10033000"/>
            <a:ext cx="7718376" cy="7718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组 1"/>
          <p:cNvGrpSpPr/>
          <p:nvPr/>
        </p:nvGrpSpPr>
        <p:grpSpPr>
          <a:xfrm>
            <a:off x="91439" y="3169920"/>
            <a:ext cx="24170641" cy="6594826"/>
            <a:chOff x="-84535" y="3683000"/>
            <a:chExt cx="24485600" cy="6081746"/>
          </a:xfrm>
        </p:grpSpPr>
        <p:pic>
          <p:nvPicPr>
            <p:cNvPr id="148" name="IMG_4163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41616" y="3683000"/>
              <a:ext cx="6081747" cy="60817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9" name="IMG_415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180468" y="3683000"/>
              <a:ext cx="6081746" cy="60817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0" name="IMG_415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319319" y="3683000"/>
              <a:ext cx="6081746" cy="60817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1" name="IMG_41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84535" y="3683000"/>
              <a:ext cx="6081747" cy="608174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54" name="Shape 154"/>
          <p:cNvSpPr/>
          <p:nvPr/>
        </p:nvSpPr>
        <p:spPr>
          <a:xfrm>
            <a:off x="2046833" y="10019915"/>
            <a:ext cx="676301" cy="53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20000"/>
              </a:lnSpc>
              <a:defRPr sz="2800" i="1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Tag</a:t>
            </a:r>
          </a:p>
        </p:txBody>
      </p:sp>
      <p:sp>
        <p:nvSpPr>
          <p:cNvPr id="155" name="Shape 155"/>
          <p:cNvSpPr/>
          <p:nvPr/>
        </p:nvSpPr>
        <p:spPr>
          <a:xfrm>
            <a:off x="8015833" y="10019915"/>
            <a:ext cx="807393" cy="53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20000"/>
              </a:lnSpc>
              <a:defRPr sz="2800" i="1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USB</a:t>
            </a:r>
          </a:p>
        </p:txBody>
      </p:sp>
      <p:sp>
        <p:nvSpPr>
          <p:cNvPr id="156" name="Shape 156"/>
          <p:cNvSpPr/>
          <p:nvPr/>
        </p:nvSpPr>
        <p:spPr>
          <a:xfrm>
            <a:off x="14443019" y="10019915"/>
            <a:ext cx="913483" cy="53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20000"/>
              </a:lnSpc>
              <a:defRPr sz="2800" i="1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Yunzi</a:t>
            </a:r>
          </a:p>
        </p:txBody>
      </p:sp>
      <p:sp>
        <p:nvSpPr>
          <p:cNvPr id="157" name="Shape 157"/>
          <p:cNvSpPr/>
          <p:nvPr/>
        </p:nvSpPr>
        <p:spPr>
          <a:xfrm>
            <a:off x="20793019" y="10019915"/>
            <a:ext cx="708423" cy="53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20000"/>
              </a:lnSpc>
              <a:defRPr sz="2800" i="1">
                <a:solidFill>
                  <a:srgbClr val="53585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Box</a:t>
            </a:r>
          </a:p>
        </p:txBody>
      </p:sp>
      <p:sp>
        <p:nvSpPr>
          <p:cNvPr id="158" name="Shape 158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59" name="Shape 159"/>
          <p:cNvSpPr/>
          <p:nvPr/>
        </p:nvSpPr>
        <p:spPr>
          <a:xfrm>
            <a:off x="8582372" y="1489824"/>
            <a:ext cx="7219256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SENSORO硬件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970340" y="5075872"/>
            <a:ext cx="7564736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228600" indent="-228600" algn="l" defTabSz="642937">
              <a:lnSpc>
                <a:spcPct val="120000"/>
              </a:lnSpc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进入4S店－拉取粉丝</a:t>
            </a:r>
          </a:p>
          <a:p>
            <a:pPr algn="l" defTabSz="642937">
              <a:lnSpc>
                <a:spcPct val="120000"/>
              </a:lnSpc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marL="228600" indent="-228600" algn="l" defTabSz="642937">
              <a:lnSpc>
                <a:spcPct val="120000"/>
              </a:lnSpc>
              <a:buClr>
                <a:srgbClr val="000000"/>
              </a:buClr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在4S店内－智能导览</a:t>
            </a:r>
          </a:p>
          <a:p>
            <a:pPr algn="l" defTabSz="642937">
              <a:lnSpc>
                <a:spcPct val="120000"/>
              </a:lnSpc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marL="228600" indent="-228600" algn="l" defTabSz="642937">
              <a:lnSpc>
                <a:spcPct val="120000"/>
              </a:lnSpc>
              <a:buClr>
                <a:srgbClr val="000000"/>
              </a:buClr>
              <a:buSzPct val="100000"/>
              <a:buChar char="‣"/>
              <a:defRPr sz="35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评价4S店－调查问卷</a:t>
            </a:r>
          </a:p>
        </p:txBody>
      </p:sp>
      <p:sp>
        <p:nvSpPr>
          <p:cNvPr id="162" name="Shape 162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63" name="Shape 163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64" name="Shape 164"/>
          <p:cNvSpPr/>
          <p:nvPr/>
        </p:nvSpPr>
        <p:spPr>
          <a:xfrm>
            <a:off x="2329552" y="2363479"/>
            <a:ext cx="3786150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6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4S店场景</a:t>
            </a:r>
          </a:p>
        </p:txBody>
      </p:sp>
      <p:pic>
        <p:nvPicPr>
          <p:cNvPr id="165" name="3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5133" y="1473784"/>
            <a:ext cx="15859324" cy="10524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329412" y="7665981"/>
            <a:ext cx="10361835" cy="277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客户在4S店入口处打开蓝牙进入微信摇一摇，可首先通过“摇一摇关注”成为4S店服务号粉丝，4S店介绍，最新买车政策，预约试驾等等功能应有尽有。</a:t>
            </a:r>
          </a:p>
        </p:txBody>
      </p:sp>
      <p:sp>
        <p:nvSpPr>
          <p:cNvPr id="168" name="Shape 168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69" name="Shape 169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70" name="Shape 170"/>
          <p:cNvSpPr/>
          <p:nvPr/>
        </p:nvSpPr>
        <p:spPr>
          <a:xfrm>
            <a:off x="3591221" y="1824698"/>
            <a:ext cx="4741884" cy="139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6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进入4S店</a:t>
            </a:r>
          </a:p>
        </p:txBody>
      </p:sp>
      <p:sp>
        <p:nvSpPr>
          <p:cNvPr id="171" name="Shape 171"/>
          <p:cNvSpPr/>
          <p:nvPr/>
        </p:nvSpPr>
        <p:spPr>
          <a:xfrm>
            <a:off x="7500366" y="593053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172" name="page47image8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517" y="3631713"/>
            <a:ext cx="3404594" cy="342466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6807200" y="131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174" name="1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8049" y="1895772"/>
            <a:ext cx="12423619" cy="9317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2133678" y="8192017"/>
            <a:ext cx="13388478" cy="1400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当客户进入车辆展示区后，可用微信摇一摇或扫二维码或选取服务号内的功能菜单，进入导览界面。</a:t>
            </a:r>
          </a:p>
        </p:txBody>
      </p:sp>
      <p:sp>
        <p:nvSpPr>
          <p:cNvPr id="177" name="Shape 177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78" name="Shape 178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79" name="Shape 179"/>
          <p:cNvSpPr/>
          <p:nvPr/>
        </p:nvSpPr>
        <p:spPr>
          <a:xfrm>
            <a:off x="6873882" y="1799928"/>
            <a:ext cx="3786150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6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在4S店内</a:t>
            </a:r>
          </a:p>
        </p:txBody>
      </p:sp>
      <p:sp>
        <p:nvSpPr>
          <p:cNvPr id="180" name="Shape 180"/>
          <p:cNvSpPr/>
          <p:nvPr/>
        </p:nvSpPr>
        <p:spPr>
          <a:xfrm>
            <a:off x="7500366" y="593053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181" name="page5image2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5620" y="3802966"/>
            <a:ext cx="3404594" cy="340459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8712029" y="40571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183" name="page78image88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340" y="469106"/>
            <a:ext cx="6638444" cy="1228027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5165254" y="190499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777373" y="7376213"/>
            <a:ext cx="13388478" cy="208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客户在接近每一辆展车时，都会看到这辆展车的详细介绍，介绍会自动在页面内以半屏的形式展示出来，当你走到不同的展车周围，这个页面就会识别你在哪个展车附近，自动去展示。</a:t>
            </a:r>
          </a:p>
        </p:txBody>
      </p:sp>
      <p:sp>
        <p:nvSpPr>
          <p:cNvPr id="187" name="Shape 187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88" name="Shape 188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89" name="Shape 189"/>
          <p:cNvSpPr/>
          <p:nvPr/>
        </p:nvSpPr>
        <p:spPr>
          <a:xfrm>
            <a:off x="5472969" y="3908890"/>
            <a:ext cx="5375276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/>
              <a:t>页面内</a:t>
            </a:r>
            <a:r>
              <a:rPr b="1"/>
              <a:t>自动</a:t>
            </a:r>
            <a:r>
              <a:rPr sz="5500"/>
              <a:t>识别</a:t>
            </a:r>
          </a:p>
        </p:txBody>
      </p:sp>
      <p:sp>
        <p:nvSpPr>
          <p:cNvPr id="190" name="Shape 190"/>
          <p:cNvSpPr/>
          <p:nvPr/>
        </p:nvSpPr>
        <p:spPr>
          <a:xfrm>
            <a:off x="7500366" y="593053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91" name="Shape 191"/>
          <p:cNvSpPr/>
          <p:nvPr/>
        </p:nvSpPr>
        <p:spPr>
          <a:xfrm>
            <a:off x="8712029" y="40571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92" name="Shape 192"/>
          <p:cNvSpPr/>
          <p:nvPr/>
        </p:nvSpPr>
        <p:spPr>
          <a:xfrm>
            <a:off x="15165254" y="190499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193" name="page80image96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0961" y="479224"/>
            <a:ext cx="6723976" cy="12455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5546799" y="3071451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2133678" y="6584165"/>
            <a:ext cx="13388478" cy="277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客户点击后，还可以查看这辆展车的详情，详情页面中，你可以将车辆的图片、文字、故事甚至介绍的语音、视频都放到页面里，让用户更加详细的了解每一款车。</a:t>
            </a:r>
          </a:p>
          <a:p>
            <a: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甚至新推出的主打车型可以一辆车布设多个云子，让客户更详尽的了解它。</a:t>
            </a:r>
          </a:p>
        </p:txBody>
      </p:sp>
      <p:sp>
        <p:nvSpPr>
          <p:cNvPr id="197" name="Shape 197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198" name="Shape 198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199" name="Shape 199"/>
          <p:cNvSpPr/>
          <p:nvPr/>
        </p:nvSpPr>
        <p:spPr>
          <a:xfrm>
            <a:off x="6726973" y="3925098"/>
            <a:ext cx="3279776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/>
              <a:t>展车</a:t>
            </a:r>
            <a:r>
              <a:rPr b="1"/>
              <a:t>详情</a:t>
            </a:r>
          </a:p>
        </p:txBody>
      </p:sp>
      <p:sp>
        <p:nvSpPr>
          <p:cNvPr id="200" name="Shape 200"/>
          <p:cNvSpPr/>
          <p:nvPr/>
        </p:nvSpPr>
        <p:spPr>
          <a:xfrm>
            <a:off x="7500366" y="593053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1" name="Shape 201"/>
          <p:cNvSpPr/>
          <p:nvPr/>
        </p:nvSpPr>
        <p:spPr>
          <a:xfrm>
            <a:off x="8712029" y="40571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2" name="Shape 202"/>
          <p:cNvSpPr/>
          <p:nvPr/>
        </p:nvSpPr>
        <p:spPr>
          <a:xfrm>
            <a:off x="15165254" y="190499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4" name="Shape 204"/>
          <p:cNvSpPr/>
          <p:nvPr/>
        </p:nvSpPr>
        <p:spPr>
          <a:xfrm>
            <a:off x="15546799" y="3071451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5" name="Shape 205"/>
          <p:cNvSpPr/>
          <p:nvPr/>
        </p:nvSpPr>
        <p:spPr>
          <a:xfrm>
            <a:off x="9696450" y="21169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06" name="Shape 206"/>
          <p:cNvSpPr/>
          <p:nvPr/>
        </p:nvSpPr>
        <p:spPr>
          <a:xfrm>
            <a:off x="9696450" y="211058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6131833" y="485732"/>
            <a:ext cx="6723977" cy="12455610"/>
            <a:chOff x="16131833" y="485732"/>
            <a:chExt cx="6723977" cy="12455610"/>
          </a:xfrm>
        </p:grpSpPr>
        <p:pic>
          <p:nvPicPr>
            <p:cNvPr id="203" name="page80image962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31833" y="485732"/>
              <a:ext cx="6723977" cy="1245561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7" name="page78image210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18643" y="2074481"/>
              <a:ext cx="5150358" cy="915619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08" name="Shape 208"/>
          <p:cNvSpPr/>
          <p:nvPr/>
        </p:nvSpPr>
        <p:spPr>
          <a:xfrm>
            <a:off x="16780119" y="1589850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1548446" y="6405052"/>
            <a:ext cx="10458409" cy="277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ct val="120000"/>
              </a:lnSpc>
              <a:defRPr sz="32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dirty="0"/>
              <a:t>仅仅提供服务是不够的，您可以在4S店的精品装饰区也布设云子设备，把销售产品列表放到导览页面里，并且把产品的网店链接或者优惠券放入其中，让客户实现一键购买或者到收银处核销卡券。</a:t>
            </a:r>
          </a:p>
        </p:txBody>
      </p:sp>
      <p:sp>
        <p:nvSpPr>
          <p:cNvPr id="211" name="Shape 211"/>
          <p:cNvSpPr/>
          <p:nvPr/>
        </p:nvSpPr>
        <p:spPr>
          <a:xfrm>
            <a:off x="10489703" y="12591237"/>
            <a:ext cx="3404594" cy="870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lnSpc>
                <a:spcPct val="150000"/>
              </a:lnSpc>
              <a:defRPr sz="2400" b="1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SENSORO  NETWORK</a:t>
            </a:r>
          </a:p>
          <a:p>
            <a:pPr defTabSz="825500">
              <a:lnSpc>
                <a:spcPct val="150000"/>
              </a:lnSpc>
              <a:defRPr sz="1600" i="1">
                <a:solidFill>
                  <a:srgbClr val="A6AAA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Connect the Physical and Digital World</a:t>
            </a:r>
          </a:p>
        </p:txBody>
      </p:sp>
      <p:sp>
        <p:nvSpPr>
          <p:cNvPr id="212" name="Shape 212"/>
          <p:cNvSpPr/>
          <p:nvPr/>
        </p:nvSpPr>
        <p:spPr>
          <a:xfrm>
            <a:off x="7613650" y="63968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3" name="Shape 213"/>
          <p:cNvSpPr/>
          <p:nvPr/>
        </p:nvSpPr>
        <p:spPr>
          <a:xfrm>
            <a:off x="4252726" y="3705400"/>
            <a:ext cx="4134142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ct val="120000"/>
              </a:lnSpc>
              <a:defRPr sz="6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/>
              <a:t>4S店内</a:t>
            </a:r>
            <a:r>
              <a:rPr b="1"/>
              <a:t>购物</a:t>
            </a:r>
          </a:p>
        </p:txBody>
      </p:sp>
      <p:sp>
        <p:nvSpPr>
          <p:cNvPr id="214" name="Shape 214"/>
          <p:cNvSpPr/>
          <p:nvPr/>
        </p:nvSpPr>
        <p:spPr>
          <a:xfrm>
            <a:off x="7500366" y="593053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5" name="Shape 215"/>
          <p:cNvSpPr/>
          <p:nvPr/>
        </p:nvSpPr>
        <p:spPr>
          <a:xfrm>
            <a:off x="8712029" y="40571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6" name="Shape 216"/>
          <p:cNvSpPr/>
          <p:nvPr/>
        </p:nvSpPr>
        <p:spPr>
          <a:xfrm>
            <a:off x="15165254" y="1904999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46799" y="3071451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8" name="Shape 218"/>
          <p:cNvSpPr/>
          <p:nvPr/>
        </p:nvSpPr>
        <p:spPr>
          <a:xfrm>
            <a:off x="9696450" y="211693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19" name="Shape 219"/>
          <p:cNvSpPr/>
          <p:nvPr/>
        </p:nvSpPr>
        <p:spPr>
          <a:xfrm>
            <a:off x="9696450" y="2110581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220" name="Shape 220"/>
          <p:cNvSpPr/>
          <p:nvPr/>
        </p:nvSpPr>
        <p:spPr>
          <a:xfrm>
            <a:off x="16780119" y="1589850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9946" y="2203011"/>
            <a:ext cx="11873910" cy="8886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509</Words>
  <Application>Microsoft Macintosh PowerPoint</Application>
  <PresentationFormat>自定义</PresentationFormat>
  <Paragraphs>155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Apple SD 산돌고딕 Neo 세미볼드체</vt:lpstr>
      <vt:lpstr>Apple SD 산돌고딕 Neo 아주옅은체</vt:lpstr>
      <vt:lpstr>Apple SD 산돌고딕 Neo 옅은체</vt:lpstr>
      <vt:lpstr>Baghdad</vt:lpstr>
      <vt:lpstr>Helvetica</vt:lpstr>
      <vt:lpstr>Helvetica Light</vt:lpstr>
      <vt:lpstr>Helvetica Neue</vt:lpstr>
      <vt:lpstr>Helvetica Neue Medium</vt:lpstr>
      <vt:lpstr>Lantinghei SC Extralight</vt:lpstr>
      <vt:lpstr>Times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</cp:revision>
  <dcterms:modified xsi:type="dcterms:W3CDTF">2016-04-05T08:14:54Z</dcterms:modified>
</cp:coreProperties>
</file>